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0" r:id="rId4"/>
    <p:sldMasterId id="2147483683" r:id="rId5"/>
    <p:sldMasterId id="2147483695" r:id="rId6"/>
  </p:sldMasterIdLst>
  <p:notesMasterIdLst>
    <p:notesMasterId r:id="rId17"/>
  </p:notesMasterIdLst>
  <p:sldIdLst>
    <p:sldId id="330" r:id="rId7"/>
    <p:sldId id="360" r:id="rId8"/>
    <p:sldId id="362" r:id="rId9"/>
    <p:sldId id="372" r:id="rId10"/>
    <p:sldId id="371" r:id="rId11"/>
    <p:sldId id="363" r:id="rId12"/>
    <p:sldId id="369" r:id="rId13"/>
    <p:sldId id="370" r:id="rId14"/>
    <p:sldId id="340" r:id="rId15"/>
    <p:sldId id="36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73" userDrawn="1">
          <p15:clr>
            <a:srgbClr val="A4A3A4"/>
          </p15:clr>
        </p15:guide>
        <p15:guide id="2" pos="2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7934B"/>
    <a:srgbClr val="857437"/>
    <a:srgbClr val="262626"/>
    <a:srgbClr val="EEB2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70" autoAdjust="0"/>
    <p:restoredTop sz="78639" autoAdjust="0"/>
  </p:normalViewPr>
  <p:slideViewPr>
    <p:cSldViewPr snapToGrid="0" snapToObjects="1">
      <p:cViewPr varScale="1">
        <p:scale>
          <a:sx n="74" d="100"/>
          <a:sy n="74" d="100"/>
        </p:scale>
        <p:origin x="240" y="56"/>
      </p:cViewPr>
      <p:guideLst>
        <p:guide orient="horz" pos="773"/>
        <p:guide pos="24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9F975A-ECAD-2E4D-946C-AE407A24D66F}" type="datetimeFigureOut">
              <a:rPr lang="en-US" smtClean="0"/>
              <a:t>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FBC151-D56C-0949-9E71-58A6BB472EB8}" type="slidenum">
              <a:rPr lang="en-US" smtClean="0"/>
              <a:t>‹#›</a:t>
            </a:fld>
            <a:endParaRPr lang="en-US"/>
          </a:p>
        </p:txBody>
      </p:sp>
    </p:spTree>
    <p:extLst>
      <p:ext uri="{BB962C8B-B14F-4D97-AF65-F5344CB8AC3E}">
        <p14:creationId xmlns:p14="http://schemas.microsoft.com/office/powerpoint/2010/main" val="8858934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BC151-D56C-0949-9E71-58A6BB472EB8}" type="slidenum">
              <a:rPr lang="en-US" smtClean="0"/>
              <a:t>8</a:t>
            </a:fld>
            <a:endParaRPr lang="en-US"/>
          </a:p>
        </p:txBody>
      </p:sp>
    </p:spTree>
    <p:extLst>
      <p:ext uri="{BB962C8B-B14F-4D97-AF65-F5344CB8AC3E}">
        <p14:creationId xmlns:p14="http://schemas.microsoft.com/office/powerpoint/2010/main" val="10921249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318929" y="3793068"/>
            <a:ext cx="6795913"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4318930" y="333633"/>
            <a:ext cx="6795913"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t>Click to edit Master title style</a:t>
            </a:r>
          </a:p>
        </p:txBody>
      </p:sp>
    </p:spTree>
    <p:extLst>
      <p:ext uri="{BB962C8B-B14F-4D97-AF65-F5344CB8AC3E}">
        <p14:creationId xmlns:p14="http://schemas.microsoft.com/office/powerpoint/2010/main" val="1027251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915638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99861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1121423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42609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7366059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4398379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97854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8405476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270811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584461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427876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115465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2046095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420620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1/4/2023</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image" Target="../media/image2.jpg"/><Relationship Id="rId5" Type="http://schemas.openxmlformats.org/officeDocument/2006/relationships/slideLayout" Target="../slideLayouts/slideLayout7.xml"/><Relationship Id="rId10"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image" Target="../media/image3.jpg"/><Relationship Id="rId5" Type="http://schemas.openxmlformats.org/officeDocument/2006/relationships/slideLayout" Target="../slideLayouts/slideLayout16.xml"/><Relationship Id="rId10" Type="http://schemas.openxmlformats.org/officeDocument/2006/relationships/theme" Target="../theme/theme3.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81321"/>
      </p:ext>
    </p:extLst>
  </p:cSld>
  <p:clrMap bg1="lt1" tx1="dk1" bg2="lt2" tx2="dk2" accent1="accent1" accent2="accent2" accent3="accent3" accent4="accent4" accent5="accent5" accent6="accent6" hlink="hlink" folHlink="folHlink"/>
  <p:sldLayoutIdLst>
    <p:sldLayoutId id="2147483681" r:id="rId1"/>
    <p:sldLayoutId id="2147483718" r:id="rId2"/>
  </p:sldLayoutIdLs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1/4/2023</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1/4/2023</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3200410577"/>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Lst>
  <p:txStyles>
    <p:titleStyle>
      <a:lvl1pPr algn="l" defTabSz="914400" rtl="0" eaLnBrk="1" latinLnBrk="0" hangingPunct="1">
        <a:lnSpc>
          <a:spcPct val="90000"/>
        </a:lnSpc>
        <a:spcBef>
          <a:spcPct val="0"/>
        </a:spcBef>
        <a:buNone/>
        <a:defRPr sz="3600" b="1" i="0" kern="1200" baseline="0">
          <a:solidFill>
            <a:srgbClr val="003057"/>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jakevdp.github.io/PythonDataScienceHandbook/" TargetMode="External"/><Relationship Id="rId2" Type="http://schemas.openxmlformats.org/officeDocument/2006/relationships/hyperlink" Target="https://realpython.com/python-traceback/" TargetMode="External"/><Relationship Id="rId1" Type="http://schemas.openxmlformats.org/officeDocument/2006/relationships/slideLayout" Target="../slideLayouts/slideLayout3.xml"/><Relationship Id="rId5" Type="http://schemas.openxmlformats.org/officeDocument/2006/relationships/hyperlink" Target="https://colab.research.google.com/github/jakevdp/PythonDataScienceHandbook/blob/master/notebooks/01.06-Errors-and-Debugging.ipynb" TargetMode="External"/><Relationship Id="rId4" Type="http://schemas.openxmlformats.org/officeDocument/2006/relationships/hyperlink" Target="https://jakevdp.github.io/PythonDataScienceHandbook/01.06-errors-and-debugging.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hyperlink" Target="https://colab.research.google.com/github/gt-cse-6040/Skills_OH_week_01/blob/main/week01_comments_and_errors.ipynb"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4763197" y="1854075"/>
            <a:ext cx="6975413" cy="1938992"/>
          </a:xfrm>
          <a:prstGeom prst="rect">
            <a:avLst/>
          </a:prstGeom>
        </p:spPr>
        <p:txBody>
          <a:bodyPr wrap="square">
            <a:normAutofit/>
          </a:bodyPr>
          <a:lstStyle/>
          <a:p>
            <a:r>
              <a:rPr lang="en-US" dirty="0">
                <a:latin typeface="Helvetica" pitchFamily="2" charset="0"/>
                <a:cs typeface="Calibri" panose="020F0502020204030204" pitchFamily="34" charset="0"/>
              </a:rPr>
              <a:t>CSE 6040/x</a:t>
            </a:r>
            <a:br>
              <a:rPr lang="en-US" dirty="0">
                <a:latin typeface="Helvetica" pitchFamily="2" charset="0"/>
                <a:cs typeface="Calibri" panose="020F0502020204030204" pitchFamily="34" charset="0"/>
              </a:rPr>
            </a:br>
            <a:r>
              <a:rPr lang="en-US" dirty="0">
                <a:latin typeface="Helvetica" pitchFamily="2" charset="0"/>
                <a:cs typeface="Calibri" panose="020F0502020204030204" pitchFamily="34" charset="0"/>
              </a:rPr>
              <a:t>Programming Skills</a:t>
            </a:r>
            <a:br>
              <a:rPr lang="en-US" dirty="0">
                <a:latin typeface="Helvetica" pitchFamily="2" charset="0"/>
                <a:cs typeface="Calibri" panose="020F0502020204030204" pitchFamily="34" charset="0"/>
              </a:rPr>
            </a:br>
            <a:r>
              <a:rPr lang="en-US" dirty="0">
                <a:latin typeface="Helvetica" pitchFamily="2" charset="0"/>
                <a:cs typeface="Calibri" panose="020F0502020204030204" pitchFamily="34" charset="0"/>
              </a:rPr>
              <a:t>Office Hours</a:t>
            </a:r>
          </a:p>
        </p:txBody>
      </p:sp>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p:txBody>
          <a:bodyPr/>
          <a:lstStyle/>
          <a:p>
            <a:r>
              <a:rPr lang="en-US" dirty="0">
                <a:latin typeface="Helvetica Light" panose="020B0403020202020204" pitchFamily="34" charset="0"/>
              </a:rPr>
              <a:t>Week 0, Session 2</a:t>
            </a:r>
          </a:p>
          <a:p>
            <a:r>
              <a:rPr lang="en-US" dirty="0">
                <a:latin typeface="Helvetica Light" panose="020B0403020202020204" pitchFamily="34" charset="0"/>
              </a:rPr>
              <a:t>Spring 2023</a:t>
            </a:r>
          </a:p>
          <a:p>
            <a:r>
              <a:rPr lang="en-US">
                <a:latin typeface="Helvetica Light" panose="020B0403020202020204" pitchFamily="34" charset="0"/>
              </a:rPr>
              <a:t>January 11, 2023</a:t>
            </a:r>
            <a:endParaRPr lang="en-US" dirty="0">
              <a:latin typeface="Helvetica Light" panose="020B0403020202020204" pitchFamily="34" charset="0"/>
            </a:endParaRPr>
          </a:p>
        </p:txBody>
      </p:sp>
    </p:spTree>
    <p:extLst>
      <p:ext uri="{BB962C8B-B14F-4D97-AF65-F5344CB8AC3E}">
        <p14:creationId xmlns:p14="http://schemas.microsoft.com/office/powerpoint/2010/main" val="32758083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normAutofit/>
          </a:bodyPr>
          <a:lstStyle/>
          <a:p>
            <a:r>
              <a:rPr lang="en-US" dirty="0"/>
              <a:t>Python Errors and understanding Traceback - 3</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091380"/>
            <a:ext cx="11430000" cy="4447954"/>
          </a:xfrm>
        </p:spPr>
        <p:txBody>
          <a:bodyPr>
            <a:normAutofit lnSpcReduction="10000"/>
          </a:bodyPr>
          <a:lstStyle/>
          <a:p>
            <a:r>
              <a:rPr lang="en-US" dirty="0"/>
              <a:t>The bottom of the error block will give the ERROR TEXT. If you do not understand what this text means, GOOGLE SEARCH THE TEXT!!</a:t>
            </a:r>
          </a:p>
          <a:p>
            <a:r>
              <a:rPr lang="en-US" dirty="0"/>
              <a:t>Excellent article to understand how to read error messages and the traceback:  </a:t>
            </a:r>
            <a:r>
              <a:rPr lang="en-US" dirty="0">
                <a:hlinkClick r:id="rId2"/>
              </a:rPr>
              <a:t>https://realpython.com/python-traceback/</a:t>
            </a:r>
            <a:endParaRPr lang="en-US" dirty="0"/>
          </a:p>
          <a:p>
            <a:r>
              <a:rPr lang="en-US" dirty="0"/>
              <a:t>Python Data Science Handbook – Jake </a:t>
            </a:r>
            <a:r>
              <a:rPr lang="en-US" dirty="0" err="1"/>
              <a:t>VanderPlas</a:t>
            </a:r>
            <a:endParaRPr lang="en-US" dirty="0"/>
          </a:p>
          <a:p>
            <a:pPr lvl="1"/>
            <a:r>
              <a:rPr lang="en-US" dirty="0"/>
              <a:t>Book link: </a:t>
            </a:r>
            <a:r>
              <a:rPr lang="en-US" dirty="0">
                <a:hlinkClick r:id="rId3"/>
              </a:rPr>
              <a:t>https://jakevdp.github.io/PythonDataScienceHandbook/</a:t>
            </a:r>
            <a:endParaRPr lang="en-US" dirty="0"/>
          </a:p>
          <a:p>
            <a:pPr lvl="1"/>
            <a:r>
              <a:rPr lang="en-US" dirty="0"/>
              <a:t>Errors and Debugging Page-- </a:t>
            </a:r>
            <a:r>
              <a:rPr lang="en-US" dirty="0">
                <a:hlinkClick r:id="rId4"/>
              </a:rPr>
              <a:t>https://jakevdp.github.io/PythonDataScienceHandbook/01.06-errors-and-debugging.html</a:t>
            </a:r>
            <a:endParaRPr lang="en-US" dirty="0"/>
          </a:p>
          <a:p>
            <a:pPr lvl="1"/>
            <a:r>
              <a:rPr lang="en-US" dirty="0"/>
              <a:t>Errors and Debugging – Google Colab:  </a:t>
            </a:r>
            <a:r>
              <a:rPr lang="en-US" dirty="0">
                <a:hlinkClick r:id="rId5"/>
              </a:rPr>
              <a:t>https://colab.research.google.com/github/jakevdp/PythonDataScienceHandbook/blob/master/notebooks/01.06-Errors-and-Debugging.ipynb</a:t>
            </a:r>
            <a:endParaRPr lang="en-US" dirty="0"/>
          </a:p>
          <a:p>
            <a:pPr lvl="1"/>
            <a:endParaRPr lang="en-US" dirty="0"/>
          </a:p>
          <a:p>
            <a:pPr lvl="1"/>
            <a:endParaRPr lang="en-US" dirty="0"/>
          </a:p>
        </p:txBody>
      </p:sp>
      <p:sp>
        <p:nvSpPr>
          <p:cNvPr id="4" name="Title 1">
            <a:extLst>
              <a:ext uri="{FF2B5EF4-FFF2-40B4-BE49-F238E27FC236}">
                <a16:creationId xmlns:a16="http://schemas.microsoft.com/office/drawing/2014/main" id="{48656914-2C93-59A2-6D4B-BA0182D8C2AA}"/>
              </a:ext>
            </a:extLst>
          </p:cNvPr>
          <p:cNvSpPr txBox="1">
            <a:spLocks/>
          </p:cNvSpPr>
          <p:nvPr/>
        </p:nvSpPr>
        <p:spPr>
          <a:xfrm>
            <a:off x="560192" y="5539334"/>
            <a:ext cx="11430000" cy="1014761"/>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t>Open Discussion / Q&amp;A</a:t>
            </a:r>
          </a:p>
        </p:txBody>
      </p:sp>
    </p:spTree>
    <p:extLst>
      <p:ext uri="{BB962C8B-B14F-4D97-AF65-F5344CB8AC3E}">
        <p14:creationId xmlns:p14="http://schemas.microsoft.com/office/powerpoint/2010/main" val="1533161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Agenda for This Week</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102290"/>
            <a:ext cx="11430000" cy="5336088"/>
          </a:xfrm>
        </p:spPr>
        <p:txBody>
          <a:bodyPr>
            <a:normAutofit fontScale="92500" lnSpcReduction="10000"/>
          </a:bodyPr>
          <a:lstStyle/>
          <a:p>
            <a:r>
              <a:rPr lang="en-US" sz="3600" dirty="0"/>
              <a:t>Session 1</a:t>
            </a:r>
          </a:p>
          <a:p>
            <a:pPr lvl="1"/>
            <a:r>
              <a:rPr lang="en-US" sz="2800" dirty="0"/>
              <a:t>Intro to Programming, and a sample program</a:t>
            </a:r>
          </a:p>
          <a:p>
            <a:pPr lvl="1"/>
            <a:r>
              <a:rPr lang="en-US" sz="2800" dirty="0"/>
              <a:t>Intro to Vocareum</a:t>
            </a:r>
          </a:p>
          <a:p>
            <a:r>
              <a:rPr lang="en-US" sz="3600"/>
              <a:t>Session 2</a:t>
            </a:r>
            <a:endParaRPr lang="en-US" sz="3600" dirty="0"/>
          </a:p>
          <a:p>
            <a:pPr lvl="1"/>
            <a:r>
              <a:rPr lang="en-US" sz="2800" dirty="0"/>
              <a:t>Intro to Google Colab</a:t>
            </a:r>
          </a:p>
          <a:p>
            <a:pPr lvl="1"/>
            <a:r>
              <a:rPr lang="en-US" sz="2800" dirty="0"/>
              <a:t>Intro to (a suggested) Programming Process</a:t>
            </a:r>
          </a:p>
          <a:p>
            <a:pPr lvl="2"/>
            <a:r>
              <a:rPr lang="en-US" sz="2800" dirty="0"/>
              <a:t>We will cover at a high level today, and use/illustrate the process throughout the semester</a:t>
            </a:r>
          </a:p>
          <a:p>
            <a:pPr lvl="1"/>
            <a:r>
              <a:rPr lang="en-US" sz="2800" dirty="0"/>
              <a:t>Code organization, comments, and readability</a:t>
            </a:r>
          </a:p>
          <a:p>
            <a:pPr lvl="1"/>
            <a:r>
              <a:rPr lang="en-US" sz="2800" dirty="0"/>
              <a:t>How to read coding error messages (your code doesn’t run successfully)</a:t>
            </a:r>
          </a:p>
          <a:p>
            <a:pPr lvl="2"/>
            <a:r>
              <a:rPr lang="en-US" sz="2800" dirty="0"/>
              <a:t>We will cover data errors next week (code runs, but outputs incorrect data)</a:t>
            </a:r>
          </a:p>
        </p:txBody>
      </p:sp>
    </p:spTree>
    <p:extLst>
      <p:ext uri="{BB962C8B-B14F-4D97-AF65-F5344CB8AC3E}">
        <p14:creationId xmlns:p14="http://schemas.microsoft.com/office/powerpoint/2010/main" val="33754812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Google Colab and HTML NB’s</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066800"/>
            <a:ext cx="11430000" cy="5446734"/>
          </a:xfrm>
        </p:spPr>
        <p:txBody>
          <a:bodyPr>
            <a:normAutofit fontScale="85000" lnSpcReduction="20000"/>
          </a:bodyPr>
          <a:lstStyle/>
          <a:p>
            <a:r>
              <a:rPr lang="en-US" sz="3600" dirty="0"/>
              <a:t>Why Google Colab?</a:t>
            </a:r>
          </a:p>
          <a:p>
            <a:pPr lvl="1"/>
            <a:r>
              <a:rPr lang="en-US" sz="3200" dirty="0"/>
              <a:t>For supplemental class content that is mean to be interactive.</a:t>
            </a:r>
          </a:p>
          <a:p>
            <a:pPr lvl="1"/>
            <a:r>
              <a:rPr lang="en-US" sz="3200" dirty="0"/>
              <a:t>Content is not graded.</a:t>
            </a:r>
          </a:p>
          <a:p>
            <a:pPr lvl="1"/>
            <a:r>
              <a:rPr lang="en-US" sz="3200" dirty="0"/>
              <a:t>Does not require a login and content can be easily downloaded by the students.</a:t>
            </a:r>
          </a:p>
          <a:p>
            <a:r>
              <a:rPr lang="en-US" sz="3600" dirty="0"/>
              <a:t>Example and Instructions </a:t>
            </a:r>
          </a:p>
          <a:p>
            <a:pPr lvl="1"/>
            <a:r>
              <a:rPr lang="en-US" sz="3600" dirty="0"/>
              <a:t>See posted Word doc, example NB</a:t>
            </a:r>
          </a:p>
          <a:p>
            <a:pPr lvl="1"/>
            <a:r>
              <a:rPr lang="en-US" sz="3600" dirty="0">
                <a:hlinkClick r:id="rId2"/>
              </a:rPr>
              <a:t>https://colab.research.google.com/github/gt-cse-6040/Skills_OH_week_01/blob/main/week01_comments_and_errors.ipynb</a:t>
            </a:r>
            <a:endParaRPr lang="en-US" sz="3600" dirty="0"/>
          </a:p>
          <a:p>
            <a:r>
              <a:rPr lang="en-US" sz="3600" dirty="0"/>
              <a:t>Why NOT Google Colab?</a:t>
            </a:r>
          </a:p>
          <a:p>
            <a:pPr lvl="1"/>
            <a:r>
              <a:rPr lang="en-US" sz="3200" dirty="0"/>
              <a:t>TA Walkthrough NB’s will be posted on Piazza as HTML files</a:t>
            </a:r>
          </a:p>
          <a:p>
            <a:pPr lvl="1"/>
            <a:r>
              <a:rPr lang="en-US" sz="3200" dirty="0"/>
              <a:t>Content that is not intended to be interactive will also be posted as HTML files, and not in Colab.</a:t>
            </a:r>
          </a:p>
          <a:p>
            <a:endParaRPr lang="en-US" dirty="0"/>
          </a:p>
        </p:txBody>
      </p:sp>
    </p:spTree>
    <p:extLst>
      <p:ext uri="{BB962C8B-B14F-4D97-AF65-F5344CB8AC3E}">
        <p14:creationId xmlns:p14="http://schemas.microsoft.com/office/powerpoint/2010/main" val="3011107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(A Suggested) Programming Process</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066800"/>
            <a:ext cx="11430000" cy="5181600"/>
          </a:xfrm>
        </p:spPr>
        <p:txBody>
          <a:bodyPr>
            <a:normAutofit/>
          </a:bodyPr>
          <a:lstStyle/>
          <a:p>
            <a:r>
              <a:rPr lang="en-US" sz="3600" dirty="0"/>
              <a:t>Read the problem, understand the requirements.</a:t>
            </a:r>
          </a:p>
          <a:p>
            <a:r>
              <a:rPr lang="en-US" sz="3600" dirty="0"/>
              <a:t>Break the problem down into smaller parts. Deal with each individual part one at a time.</a:t>
            </a:r>
          </a:p>
          <a:p>
            <a:pPr lvl="1"/>
            <a:r>
              <a:rPr lang="en-US" dirty="0"/>
              <a:t>What is being input and asked for as output?</a:t>
            </a:r>
          </a:p>
          <a:p>
            <a:pPr lvl="1"/>
            <a:r>
              <a:rPr lang="en-US" dirty="0"/>
              <a:t>Any assumptions?</a:t>
            </a:r>
          </a:p>
          <a:p>
            <a:pPr lvl="1"/>
            <a:r>
              <a:rPr lang="en-US" dirty="0"/>
              <a:t>How will I be tested (assert statements from the test cell)</a:t>
            </a:r>
          </a:p>
          <a:p>
            <a:r>
              <a:rPr lang="en-US" sz="3600" dirty="0"/>
              <a:t>Understand at the input variables -- Do some print() statements</a:t>
            </a:r>
          </a:p>
          <a:p>
            <a:r>
              <a:rPr lang="en-US" sz="3600" dirty="0"/>
              <a:t>What do I need to return?</a:t>
            </a:r>
          </a:p>
          <a:p>
            <a:pPr lvl="1"/>
            <a:r>
              <a:rPr lang="en-US" dirty="0"/>
              <a:t>Define the variables to return -- Write the return statement</a:t>
            </a:r>
          </a:p>
          <a:p>
            <a:endParaRPr lang="en-US" dirty="0"/>
          </a:p>
        </p:txBody>
      </p:sp>
      <p:sp>
        <p:nvSpPr>
          <p:cNvPr id="4" name="TextBox 3">
            <a:extLst>
              <a:ext uri="{FF2B5EF4-FFF2-40B4-BE49-F238E27FC236}">
                <a16:creationId xmlns:a16="http://schemas.microsoft.com/office/drawing/2014/main" id="{6E1A912A-FDDB-6C8A-3FAE-0F7C1821051D}"/>
              </a:ext>
            </a:extLst>
          </p:cNvPr>
          <p:cNvSpPr txBox="1"/>
          <p:nvPr/>
        </p:nvSpPr>
        <p:spPr>
          <a:xfrm>
            <a:off x="381000" y="6380279"/>
            <a:ext cx="6199133" cy="276999"/>
          </a:xfrm>
          <a:prstGeom prst="rect">
            <a:avLst/>
          </a:prstGeom>
          <a:noFill/>
        </p:spPr>
        <p:txBody>
          <a:bodyPr wrap="none" rtlCol="0">
            <a:spAutoFit/>
          </a:bodyPr>
          <a:lstStyle/>
          <a:p>
            <a:r>
              <a:rPr lang="en-US" sz="1200" b="1" i="1" dirty="0"/>
              <a:t>Note - Examples to illustrate the above are in the accompanying Jupyter notebook</a:t>
            </a:r>
          </a:p>
        </p:txBody>
      </p:sp>
    </p:spTree>
    <p:extLst>
      <p:ext uri="{BB962C8B-B14F-4D97-AF65-F5344CB8AC3E}">
        <p14:creationId xmlns:p14="http://schemas.microsoft.com/office/powerpoint/2010/main" val="24605958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(A Suggested) Programming Process</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066800"/>
            <a:ext cx="11430000" cy="5181600"/>
          </a:xfrm>
        </p:spPr>
        <p:txBody>
          <a:bodyPr>
            <a:normAutofit/>
          </a:bodyPr>
          <a:lstStyle/>
          <a:p>
            <a:r>
              <a:rPr lang="en-US" sz="3600" dirty="0"/>
              <a:t>How do I go from input variables to the return?</a:t>
            </a:r>
          </a:p>
          <a:p>
            <a:pPr lvl="1"/>
            <a:r>
              <a:rPr lang="en-US" dirty="0"/>
              <a:t>Write it out as pseudo code, understand the steps to take</a:t>
            </a:r>
          </a:p>
          <a:p>
            <a:pPr lvl="1"/>
            <a:r>
              <a:rPr lang="en-US" dirty="0"/>
              <a:t>Start writing one line of code at a time, corresponding to your pseudocode steps</a:t>
            </a:r>
          </a:p>
          <a:p>
            <a:pPr lvl="1"/>
            <a:r>
              <a:rPr lang="en-US" dirty="0"/>
              <a:t>Use print() liberally, as interim checks. Comment them out after use (don’t delete them).</a:t>
            </a:r>
          </a:p>
          <a:p>
            <a:r>
              <a:rPr lang="en-US" sz="3600" dirty="0"/>
              <a:t>Run the function using your copied assert/print function calls</a:t>
            </a:r>
          </a:p>
          <a:p>
            <a:r>
              <a:rPr lang="en-US" sz="3600" dirty="0"/>
              <a:t>Lather, rinse, repeat………………..</a:t>
            </a:r>
          </a:p>
          <a:p>
            <a:r>
              <a:rPr lang="en-US" sz="3600" dirty="0"/>
              <a:t>Example NB (Programming Process)</a:t>
            </a:r>
          </a:p>
        </p:txBody>
      </p:sp>
      <p:sp>
        <p:nvSpPr>
          <p:cNvPr id="4" name="TextBox 3">
            <a:extLst>
              <a:ext uri="{FF2B5EF4-FFF2-40B4-BE49-F238E27FC236}">
                <a16:creationId xmlns:a16="http://schemas.microsoft.com/office/drawing/2014/main" id="{6E1A912A-FDDB-6C8A-3FAE-0F7C1821051D}"/>
              </a:ext>
            </a:extLst>
          </p:cNvPr>
          <p:cNvSpPr txBox="1"/>
          <p:nvPr/>
        </p:nvSpPr>
        <p:spPr>
          <a:xfrm>
            <a:off x="381000" y="6380279"/>
            <a:ext cx="6199133" cy="276999"/>
          </a:xfrm>
          <a:prstGeom prst="rect">
            <a:avLst/>
          </a:prstGeom>
          <a:noFill/>
        </p:spPr>
        <p:txBody>
          <a:bodyPr wrap="none" rtlCol="0">
            <a:spAutoFit/>
          </a:bodyPr>
          <a:lstStyle/>
          <a:p>
            <a:r>
              <a:rPr lang="en-US" sz="1200" b="1" i="1" dirty="0"/>
              <a:t>Note - Examples to illustrate the above are in the accompanying Jupyter notebook</a:t>
            </a:r>
          </a:p>
        </p:txBody>
      </p:sp>
    </p:spTree>
    <p:extLst>
      <p:ext uri="{BB962C8B-B14F-4D97-AF65-F5344CB8AC3E}">
        <p14:creationId xmlns:p14="http://schemas.microsoft.com/office/powerpoint/2010/main" val="1248758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Comments and Readability</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002082"/>
            <a:ext cx="11430000" cy="5210828"/>
          </a:xfrm>
        </p:spPr>
        <p:txBody>
          <a:bodyPr>
            <a:normAutofit fontScale="92500" lnSpcReduction="10000"/>
          </a:bodyPr>
          <a:lstStyle/>
          <a:p>
            <a:r>
              <a:rPr lang="en-US" dirty="0"/>
              <a:t>When writing code in Python, it’s important to make sure that your code can be easily understood by others. Below are the 3 ways to do this</a:t>
            </a:r>
          </a:p>
          <a:p>
            <a:pPr marL="457200" lvl="1" indent="0">
              <a:buNone/>
            </a:pPr>
            <a:r>
              <a:rPr lang="en-US" dirty="0"/>
              <a:t>1. Giving variables obvious names</a:t>
            </a:r>
          </a:p>
          <a:p>
            <a:pPr marL="457200" lvl="1" indent="0">
              <a:buNone/>
            </a:pPr>
            <a:r>
              <a:rPr lang="en-US" dirty="0"/>
              <a:t>2. Defining explicit functions </a:t>
            </a:r>
          </a:p>
          <a:p>
            <a:pPr marL="457200" lvl="1" indent="0">
              <a:buNone/>
            </a:pPr>
            <a:r>
              <a:rPr lang="en-US" dirty="0"/>
              <a:t>3. Organizing your code</a:t>
            </a:r>
          </a:p>
          <a:p>
            <a:r>
              <a:rPr lang="en-US" dirty="0"/>
              <a:t>Comment very liberally</a:t>
            </a:r>
          </a:p>
          <a:p>
            <a:pPr lvl="1"/>
            <a:r>
              <a:rPr lang="en-US" dirty="0"/>
              <a:t>What am I doing at each step? Why am I doing it?</a:t>
            </a:r>
          </a:p>
          <a:p>
            <a:pPr lvl="1"/>
            <a:r>
              <a:rPr lang="en-US" dirty="0"/>
              <a:t>What is my thought process here?</a:t>
            </a:r>
          </a:p>
          <a:p>
            <a:r>
              <a:rPr lang="en-US" dirty="0"/>
              <a:t>Naming variables</a:t>
            </a:r>
          </a:p>
          <a:p>
            <a:pPr lvl="1"/>
            <a:r>
              <a:rPr lang="en-US" dirty="0"/>
              <a:t>Use variable names with meaning (outer_loop_counter, inner_loop_counter, return_list)</a:t>
            </a:r>
          </a:p>
          <a:p>
            <a:pPr lvl="1"/>
            <a:r>
              <a:rPr lang="en-US" dirty="0"/>
              <a:t>Use a consistent naming convention (LoopCounter, loop_counter)</a:t>
            </a:r>
          </a:p>
          <a:p>
            <a:r>
              <a:rPr lang="en-US" dirty="0"/>
              <a:t>Use spacing and line breaks to improve readability</a:t>
            </a:r>
          </a:p>
          <a:p>
            <a:r>
              <a:rPr lang="en-US" sz="3500" dirty="0"/>
              <a:t>Let’s look at the NB examples</a:t>
            </a:r>
          </a:p>
          <a:p>
            <a:endParaRPr lang="en-US" dirty="0"/>
          </a:p>
          <a:p>
            <a:pPr lvl="1"/>
            <a:endParaRPr lang="en-US" dirty="0"/>
          </a:p>
        </p:txBody>
      </p:sp>
      <p:sp>
        <p:nvSpPr>
          <p:cNvPr id="6" name="TextBox 5">
            <a:extLst>
              <a:ext uri="{FF2B5EF4-FFF2-40B4-BE49-F238E27FC236}">
                <a16:creationId xmlns:a16="http://schemas.microsoft.com/office/drawing/2014/main" id="{9754AFBD-CF25-D496-21AD-BA70E6C98369}"/>
              </a:ext>
            </a:extLst>
          </p:cNvPr>
          <p:cNvSpPr txBox="1"/>
          <p:nvPr/>
        </p:nvSpPr>
        <p:spPr>
          <a:xfrm>
            <a:off x="381000" y="6380279"/>
            <a:ext cx="6199133" cy="276999"/>
          </a:xfrm>
          <a:prstGeom prst="rect">
            <a:avLst/>
          </a:prstGeom>
          <a:noFill/>
        </p:spPr>
        <p:txBody>
          <a:bodyPr wrap="none" rtlCol="0">
            <a:spAutoFit/>
          </a:bodyPr>
          <a:lstStyle/>
          <a:p>
            <a:r>
              <a:rPr lang="en-US" sz="1200" b="1" i="1" dirty="0"/>
              <a:t>Note - Examples to illustrate the above are in the accompanying Jupyter notebook</a:t>
            </a:r>
          </a:p>
        </p:txBody>
      </p:sp>
    </p:spTree>
    <p:extLst>
      <p:ext uri="{BB962C8B-B14F-4D97-AF65-F5344CB8AC3E}">
        <p14:creationId xmlns:p14="http://schemas.microsoft.com/office/powerpoint/2010/main" val="900502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How to practice commenting</a:t>
            </a:r>
          </a:p>
        </p:txBody>
      </p:sp>
      <p:sp>
        <p:nvSpPr>
          <p:cNvPr id="5" name="Content Placeholder 4">
            <a:extLst>
              <a:ext uri="{FF2B5EF4-FFF2-40B4-BE49-F238E27FC236}">
                <a16:creationId xmlns:a16="http://schemas.microsoft.com/office/drawing/2014/main" id="{92A96B2F-C662-70E9-EC98-1C0899B77957}"/>
              </a:ext>
            </a:extLst>
          </p:cNvPr>
          <p:cNvSpPr>
            <a:spLocks noGrp="1"/>
          </p:cNvSpPr>
          <p:nvPr>
            <p:ph idx="1"/>
          </p:nvPr>
        </p:nvSpPr>
        <p:spPr/>
        <p:txBody>
          <a:bodyPr>
            <a:normAutofit/>
          </a:bodyPr>
          <a:lstStyle/>
          <a:p>
            <a:r>
              <a:rPr lang="en-US" sz="3600" dirty="0"/>
              <a:t>Start writing comments for yourself in your own code. Make it a point to include simple comments from now on where necessary. </a:t>
            </a:r>
          </a:p>
          <a:p>
            <a:r>
              <a:rPr lang="en-US" sz="3600" dirty="0"/>
              <a:t>Add some clarity to complex functions and put a docstring at the top of all your scripts.</a:t>
            </a:r>
          </a:p>
          <a:p>
            <a:r>
              <a:rPr lang="en-US" sz="3600" dirty="0"/>
              <a:t>Go back and review old code that you’ve written. See where anything might not make sense and clean up the code.</a:t>
            </a:r>
          </a:p>
        </p:txBody>
      </p:sp>
    </p:spTree>
    <p:extLst>
      <p:ext uri="{BB962C8B-B14F-4D97-AF65-F5344CB8AC3E}">
        <p14:creationId xmlns:p14="http://schemas.microsoft.com/office/powerpoint/2010/main" val="3613377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75D07-566F-8AE9-3414-398F86271894}"/>
              </a:ext>
            </a:extLst>
          </p:cNvPr>
          <p:cNvSpPr>
            <a:spLocks noGrp="1"/>
          </p:cNvSpPr>
          <p:nvPr>
            <p:ph type="title"/>
          </p:nvPr>
        </p:nvSpPr>
        <p:spPr/>
        <p:txBody>
          <a:bodyPr/>
          <a:lstStyle/>
          <a:p>
            <a:r>
              <a:rPr lang="en-US" dirty="0"/>
              <a:t>Python Errors and understanding Traceback</a:t>
            </a:r>
          </a:p>
        </p:txBody>
      </p:sp>
      <p:sp>
        <p:nvSpPr>
          <p:cNvPr id="3" name="Content Placeholder 2">
            <a:extLst>
              <a:ext uri="{FF2B5EF4-FFF2-40B4-BE49-F238E27FC236}">
                <a16:creationId xmlns:a16="http://schemas.microsoft.com/office/drawing/2014/main" id="{3D47BD66-6863-D096-AD3C-2C3DFF2CF1C2}"/>
              </a:ext>
            </a:extLst>
          </p:cNvPr>
          <p:cNvSpPr>
            <a:spLocks noGrp="1"/>
          </p:cNvSpPr>
          <p:nvPr>
            <p:ph sz="half" idx="1"/>
          </p:nvPr>
        </p:nvSpPr>
        <p:spPr>
          <a:xfrm>
            <a:off x="379048" y="1215483"/>
            <a:ext cx="11211938" cy="4961480"/>
          </a:xfrm>
        </p:spPr>
        <p:txBody>
          <a:bodyPr>
            <a:normAutofit fontScale="92500" lnSpcReduction="10000"/>
          </a:bodyPr>
          <a:lstStyle/>
          <a:p>
            <a:pPr marL="0" indent="0">
              <a:buNone/>
            </a:pPr>
            <a:r>
              <a:rPr lang="en-US" dirty="0"/>
              <a:t>Python generates traceback when an exception occurs during the execution of the python program. There are two conditions the python program gets into problems while the program is executed.</a:t>
            </a:r>
          </a:p>
          <a:p>
            <a:endParaRPr lang="en-US" dirty="0"/>
          </a:p>
          <a:p>
            <a:pPr marL="0" indent="0">
              <a:buNone/>
            </a:pPr>
            <a:r>
              <a:rPr lang="en-US" dirty="0"/>
              <a:t>1. </a:t>
            </a:r>
            <a:r>
              <a:rPr lang="en-US" b="1" dirty="0"/>
              <a:t>Syntax Error </a:t>
            </a:r>
            <a:r>
              <a:rPr lang="en-US" dirty="0"/>
              <a:t>- If the program is not properly coded, the program gets into error at the time of compilation itself. You need to write the correct code; then, only the program will progress to the next lines.</a:t>
            </a:r>
          </a:p>
          <a:p>
            <a:endParaRPr lang="en-US" dirty="0"/>
          </a:p>
          <a:p>
            <a:endParaRPr lang="en-US" dirty="0"/>
          </a:p>
          <a:p>
            <a:pPr marL="0" indent="0">
              <a:buNone/>
            </a:pPr>
            <a:r>
              <a:rPr lang="en-US" dirty="0"/>
              <a:t>2. </a:t>
            </a:r>
            <a:r>
              <a:rPr lang="en-US" b="1" dirty="0"/>
              <a:t>Logical Error (Exception)</a:t>
            </a:r>
            <a:r>
              <a:rPr lang="en-US" dirty="0"/>
              <a:t> - This error happens only during the execution, and it surfaces only when an exceptional condition occurs within the program. The exceptional condition occurs due to the supply of wrong data, and the program is not designed to manage the extraneous condition.</a:t>
            </a:r>
          </a:p>
        </p:txBody>
      </p:sp>
      <p:sp>
        <p:nvSpPr>
          <p:cNvPr id="5" name="TextBox 4">
            <a:extLst>
              <a:ext uri="{FF2B5EF4-FFF2-40B4-BE49-F238E27FC236}">
                <a16:creationId xmlns:a16="http://schemas.microsoft.com/office/drawing/2014/main" id="{17071359-35FC-BFF1-BC69-D85CC441DCE6}"/>
              </a:ext>
            </a:extLst>
          </p:cNvPr>
          <p:cNvSpPr txBox="1"/>
          <p:nvPr/>
        </p:nvSpPr>
        <p:spPr>
          <a:xfrm>
            <a:off x="381000" y="6380279"/>
            <a:ext cx="6199133" cy="276999"/>
          </a:xfrm>
          <a:prstGeom prst="rect">
            <a:avLst/>
          </a:prstGeom>
          <a:noFill/>
        </p:spPr>
        <p:txBody>
          <a:bodyPr wrap="none" rtlCol="0">
            <a:spAutoFit/>
          </a:bodyPr>
          <a:lstStyle/>
          <a:p>
            <a:r>
              <a:rPr lang="en-US" sz="1200" b="1" i="1" dirty="0"/>
              <a:t>Note - Examples to illustrate the above are in the accompanying </a:t>
            </a:r>
            <a:r>
              <a:rPr lang="en-US" sz="1200" b="1" i="1" dirty="0" err="1"/>
              <a:t>Jupyter</a:t>
            </a:r>
            <a:r>
              <a:rPr lang="en-US" sz="1200" b="1" i="1" dirty="0"/>
              <a:t> notebook</a:t>
            </a:r>
          </a:p>
        </p:txBody>
      </p:sp>
    </p:spTree>
    <p:extLst>
      <p:ext uri="{BB962C8B-B14F-4D97-AF65-F5344CB8AC3E}">
        <p14:creationId xmlns:p14="http://schemas.microsoft.com/office/powerpoint/2010/main" val="10347177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normAutofit/>
          </a:bodyPr>
          <a:lstStyle/>
          <a:p>
            <a:r>
              <a:rPr lang="en-US" dirty="0"/>
              <a:t>Python Errors and understanding Traceback - 2</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091380"/>
            <a:ext cx="11430000" cy="5324167"/>
          </a:xfrm>
        </p:spPr>
        <p:txBody>
          <a:bodyPr>
            <a:normAutofit/>
          </a:bodyPr>
          <a:lstStyle/>
          <a:p>
            <a:r>
              <a:rPr lang="en-US" dirty="0"/>
              <a:t>How to read the coding error messages</a:t>
            </a:r>
          </a:p>
          <a:p>
            <a:pPr lvl="1"/>
            <a:r>
              <a:rPr lang="en-US" dirty="0"/>
              <a:t>The arrow always points to the line of code that failed.</a:t>
            </a:r>
          </a:p>
          <a:p>
            <a:r>
              <a:rPr lang="en-US" dirty="0"/>
              <a:t>Let’s look at a coding error message</a:t>
            </a:r>
          </a:p>
          <a:p>
            <a:pPr lvl="1"/>
            <a:r>
              <a:rPr lang="en-US" dirty="0"/>
              <a:t>What you see is the ERROR TRACEBACK.</a:t>
            </a:r>
          </a:p>
          <a:p>
            <a:pPr lvl="2"/>
            <a:r>
              <a:rPr lang="en-US" dirty="0">
                <a:highlight>
                  <a:srgbClr val="FFFF00"/>
                </a:highlight>
              </a:rPr>
              <a:t>The BOTTOM ARROW </a:t>
            </a:r>
            <a:r>
              <a:rPr lang="en-US" dirty="0"/>
              <a:t>will always point to the line of code that directly caused the failure. It may be a line of code in your notebook, or a line of code from the underlying Python system. </a:t>
            </a:r>
            <a:r>
              <a:rPr lang="en-US" b="1" dirty="0"/>
              <a:t>Error Header:  Traceback (most recent call last)</a:t>
            </a:r>
          </a:p>
          <a:p>
            <a:pPr lvl="2"/>
            <a:r>
              <a:rPr lang="en-US" dirty="0">
                <a:highlight>
                  <a:srgbClr val="FFFF00"/>
                </a:highlight>
              </a:rPr>
              <a:t>The TOP ARROW </a:t>
            </a:r>
            <a:r>
              <a:rPr lang="en-US" dirty="0"/>
              <a:t>will point to the initial line of code that was executed, and you can start here, working down, to see the sequence of code that was executed (not every line will be shown).</a:t>
            </a:r>
          </a:p>
          <a:p>
            <a:pPr lvl="2"/>
            <a:r>
              <a:rPr lang="en-US" dirty="0"/>
              <a:t>If your function is calling other functions within your notebook, each of those lines will be included in the error trace.</a:t>
            </a:r>
          </a:p>
          <a:p>
            <a:pPr lvl="2"/>
            <a:r>
              <a:rPr lang="en-US" dirty="0">
                <a:highlight>
                  <a:srgbClr val="FFFF00"/>
                </a:highlight>
              </a:rPr>
              <a:t>What you want to do is work your way down to the first line of code (arrowed to) that is from the notebook, and that you wrote. This will tell you where your underlying problem is</a:t>
            </a:r>
            <a:r>
              <a:rPr lang="en-US" dirty="0"/>
              <a:t>.</a:t>
            </a:r>
          </a:p>
          <a:p>
            <a:endParaRPr lang="en-US" dirty="0"/>
          </a:p>
        </p:txBody>
      </p:sp>
      <p:sp>
        <p:nvSpPr>
          <p:cNvPr id="4" name="TextBox 3">
            <a:extLst>
              <a:ext uri="{FF2B5EF4-FFF2-40B4-BE49-F238E27FC236}">
                <a16:creationId xmlns:a16="http://schemas.microsoft.com/office/drawing/2014/main" id="{FE1159BE-FFFF-44DD-F908-B0B9A40B3B82}"/>
              </a:ext>
            </a:extLst>
          </p:cNvPr>
          <p:cNvSpPr txBox="1"/>
          <p:nvPr/>
        </p:nvSpPr>
        <p:spPr>
          <a:xfrm>
            <a:off x="381000" y="6380279"/>
            <a:ext cx="6199133" cy="276999"/>
          </a:xfrm>
          <a:prstGeom prst="rect">
            <a:avLst/>
          </a:prstGeom>
          <a:noFill/>
        </p:spPr>
        <p:txBody>
          <a:bodyPr wrap="none" rtlCol="0">
            <a:spAutoFit/>
          </a:bodyPr>
          <a:lstStyle/>
          <a:p>
            <a:r>
              <a:rPr lang="en-US" sz="1200" b="1" i="1" dirty="0"/>
              <a:t>Note - Examples to illustrate the above are in the accompanying </a:t>
            </a:r>
            <a:r>
              <a:rPr lang="en-US" sz="1200" b="1" i="1" dirty="0" err="1"/>
              <a:t>Jupyter</a:t>
            </a:r>
            <a:r>
              <a:rPr lang="en-US" sz="1200" b="1" i="1" dirty="0"/>
              <a:t> notebook</a:t>
            </a:r>
          </a:p>
        </p:txBody>
      </p:sp>
    </p:spTree>
    <p:extLst>
      <p:ext uri="{BB962C8B-B14F-4D97-AF65-F5344CB8AC3E}">
        <p14:creationId xmlns:p14="http://schemas.microsoft.com/office/powerpoint/2010/main" val="167976630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D05FD86A852F64FBDC13C539F7C3996" ma:contentTypeVersion="2" ma:contentTypeDescription="Create a new document." ma:contentTypeScope="" ma:versionID="7fa6374b959396556047d47b5918b287">
  <xsd:schema xmlns:xsd="http://www.w3.org/2001/XMLSchema" xmlns:xs="http://www.w3.org/2001/XMLSchema" xmlns:p="http://schemas.microsoft.com/office/2006/metadata/properties" xmlns:ns2="a6556677-8777-4dc9-bde5-319ad1a2900e" targetNamespace="http://schemas.microsoft.com/office/2006/metadata/properties" ma:root="true" ma:fieldsID="41ba127964e0f0134b8422c672bfe180" ns2:_="">
    <xsd:import namespace="a6556677-8777-4dc9-bde5-319ad1a2900e"/>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6556677-8777-4dc9-bde5-319ad1a2900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6532EB1-2404-43C0-B07B-80D0F14D2B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6556677-8777-4dc9-bde5-319ad1a2900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B50B3C7-5CF9-4313-AC40-80052A3B5180}">
  <ds:schemaRefs>
    <ds:schemaRef ds:uri="http://purl.org/dc/dcmitype/"/>
    <ds:schemaRef ds:uri="http://schemas.openxmlformats.org/package/2006/metadata/core-properties"/>
    <ds:schemaRef ds:uri="http://purl.org/dc/terms/"/>
    <ds:schemaRef ds:uri="http://www.w3.org/XML/1998/namespace"/>
    <ds:schemaRef ds:uri="a6556677-8777-4dc9-bde5-319ad1a2900e"/>
    <ds:schemaRef ds:uri="http://purl.org/dc/elements/1.1/"/>
    <ds:schemaRef ds:uri="http://schemas.microsoft.com/office/2006/documentManagement/types"/>
    <ds:schemaRef ds:uri="http://schemas.microsoft.com/office/infopath/2007/PartnerControls"/>
    <ds:schemaRef ds:uri="http://schemas.microsoft.com/office/2006/metadata/properties"/>
  </ds:schemaRefs>
</ds:datastoreItem>
</file>

<file path=customXml/itemProps3.xml><?xml version="1.0" encoding="utf-8"?>
<ds:datastoreItem xmlns:ds="http://schemas.openxmlformats.org/officeDocument/2006/customXml" ds:itemID="{675D78BE-F6D9-451D-8C9B-B834CB31A8F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2015_editable_slide_template</Template>
  <TotalTime>2125</TotalTime>
  <Words>1117</Words>
  <Application>Microsoft Office PowerPoint</Application>
  <PresentationFormat>Widescreen</PresentationFormat>
  <Paragraphs>90</Paragraphs>
  <Slides>10</Slides>
  <Notes>1</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10</vt:i4>
      </vt:variant>
    </vt:vector>
  </HeadingPairs>
  <TitlesOfParts>
    <vt:vector size="19" baseType="lpstr">
      <vt:lpstr>Arial</vt:lpstr>
      <vt:lpstr>Calibri</vt:lpstr>
      <vt:lpstr>Helvetica</vt:lpstr>
      <vt:lpstr>Helvetica Light</vt:lpstr>
      <vt:lpstr>Roboto</vt:lpstr>
      <vt:lpstr>Roboto Condensed Light</vt:lpstr>
      <vt:lpstr>Custom Design</vt:lpstr>
      <vt:lpstr>1_Custom Design</vt:lpstr>
      <vt:lpstr>2_Custom Design</vt:lpstr>
      <vt:lpstr>CSE 6040/x Programming Skills Office Hours</vt:lpstr>
      <vt:lpstr>Agenda for This Week</vt:lpstr>
      <vt:lpstr>Google Colab and HTML NB’s</vt:lpstr>
      <vt:lpstr>(A Suggested) Programming Process</vt:lpstr>
      <vt:lpstr>(A Suggested) Programming Process</vt:lpstr>
      <vt:lpstr>Comments and Readability</vt:lpstr>
      <vt:lpstr>How to practice commenting</vt:lpstr>
      <vt:lpstr>Python Errors and understanding Traceback</vt:lpstr>
      <vt:lpstr>Python Errors and understanding Traceback - 2</vt:lpstr>
      <vt:lpstr>Python Errors and understanding Traceback - 3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Larry Heckel</cp:lastModifiedBy>
  <cp:revision>289</cp:revision>
  <dcterms:created xsi:type="dcterms:W3CDTF">2016-03-09T16:46:53Z</dcterms:created>
  <dcterms:modified xsi:type="dcterms:W3CDTF">2023-01-05T00:56:37Z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0x010100FD05FD86A852F64FBDC13C539F7C3996</vt:lpwstr>
  </property>
</Properties>
</file>

<file path=docProps/thumbnail.jpeg>
</file>